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handoutMasterIdLst>
    <p:handoutMasterId r:id="rId26"/>
  </p:handoutMasterIdLst>
  <p:sldIdLst>
    <p:sldId id="303" r:id="rId2"/>
    <p:sldId id="256" r:id="rId3"/>
    <p:sldId id="360" r:id="rId4"/>
    <p:sldId id="387" r:id="rId5"/>
    <p:sldId id="386" r:id="rId6"/>
    <p:sldId id="371" r:id="rId7"/>
    <p:sldId id="388" r:id="rId8"/>
    <p:sldId id="385" r:id="rId9"/>
    <p:sldId id="389" r:id="rId10"/>
    <p:sldId id="375" r:id="rId11"/>
    <p:sldId id="390" r:id="rId12"/>
    <p:sldId id="391" r:id="rId13"/>
    <p:sldId id="378" r:id="rId14"/>
    <p:sldId id="392" r:id="rId15"/>
    <p:sldId id="372" r:id="rId16"/>
    <p:sldId id="379" r:id="rId17"/>
    <p:sldId id="393" r:id="rId18"/>
    <p:sldId id="373" r:id="rId19"/>
    <p:sldId id="380" r:id="rId20"/>
    <p:sldId id="381" r:id="rId21"/>
    <p:sldId id="382" r:id="rId22"/>
    <p:sldId id="383" r:id="rId23"/>
    <p:sldId id="308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09/05/2015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09/05/2015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60648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P</a:t>
            </a:r>
            <a:r>
              <a:rPr lang="es-419" sz="2800" b="1" dirty="0" smtClean="0">
                <a:solidFill>
                  <a:srgbClr val="FF0000"/>
                </a:solidFill>
              </a:rPr>
              <a:t>lataforma tecnologica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322880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5645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diseÑo de datos logico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55" y="1698111"/>
            <a:ext cx="7952985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491880" y="2348880"/>
            <a:ext cx="1152128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47826"/>
            <a:ext cx="7054180" cy="5197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541101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diseÑo de datos fisico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55" y="1698111"/>
            <a:ext cx="7952985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983964" cy="5007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220072" y="1772816"/>
            <a:ext cx="864096" cy="7200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51142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6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A</a:t>
            </a:r>
            <a:r>
              <a:rPr lang="es-419" sz="2800" b="1" dirty="0" smtClean="0">
                <a:solidFill>
                  <a:srgbClr val="FF0000"/>
                </a:solidFill>
              </a:rPr>
              <a:t>plicaciones de bi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322880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012160" y="1628800"/>
            <a:ext cx="2562240" cy="39604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35668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S</a:t>
            </a:r>
            <a:r>
              <a:rPr lang="es-419" sz="2800" b="1" dirty="0" smtClean="0">
                <a:solidFill>
                  <a:srgbClr val="FF0000"/>
                </a:solidFill>
              </a:rPr>
              <a:t>e repite el Ciclo </a:t>
            </a:r>
            <a:r>
              <a:rPr lang="es-419" sz="2800" b="1" dirty="0" smtClean="0">
                <a:solidFill>
                  <a:srgbClr val="FF0000"/>
                </a:solidFill>
              </a:rPr>
              <a:t>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1" y="1772816"/>
            <a:ext cx="887498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436096" y="450912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Rectángulo"/>
          <p:cNvSpPr/>
          <p:nvPr/>
        </p:nvSpPr>
        <p:spPr>
          <a:xfrm>
            <a:off x="540138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13 Rectángulo"/>
          <p:cNvSpPr/>
          <p:nvPr/>
        </p:nvSpPr>
        <p:spPr>
          <a:xfrm>
            <a:off x="676312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647" y="836712"/>
            <a:ext cx="2346703" cy="1305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50" y="3017251"/>
            <a:ext cx="3619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182" y="3033114"/>
            <a:ext cx="426145" cy="3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80" y="5157192"/>
            <a:ext cx="346137" cy="34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311" y="5197772"/>
            <a:ext cx="313881" cy="29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851920" y="1412776"/>
            <a:ext cx="2520280" cy="70788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419" sz="1000" b="1" dirty="0" smtClean="0"/>
              <a:t>Se repite el ciclo para el siguiente proceso de negocio dentro de la Matriz Bus empresarial  de acuerdo al nivel de importancia</a:t>
            </a:r>
            <a:endParaRPr lang="it-IT" sz="1000" b="1" dirty="0"/>
          </a:p>
        </p:txBody>
      </p:sp>
    </p:spTree>
    <p:extLst>
      <p:ext uri="{BB962C8B-B14F-4D97-AF65-F5344CB8AC3E}">
        <p14:creationId xmlns:p14="http://schemas.microsoft.com/office/powerpoint/2010/main" val="6367944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4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3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M</a:t>
            </a:r>
            <a:r>
              <a:rPr lang="es-419" sz="2800" b="1" dirty="0" smtClean="0">
                <a:solidFill>
                  <a:srgbClr val="FF0000"/>
                </a:solidFill>
              </a:rPr>
              <a:t>atriz bus empresarial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696744" cy="5016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923928" y="1988840"/>
            <a:ext cx="2952328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6 Rectángulo"/>
          <p:cNvSpPr/>
          <p:nvPr/>
        </p:nvSpPr>
        <p:spPr>
          <a:xfrm>
            <a:off x="2411760" y="3356992"/>
            <a:ext cx="1512168" cy="20882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20546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M</a:t>
            </a:r>
            <a:r>
              <a:rPr lang="es-419" sz="2800" b="1" dirty="0" smtClean="0">
                <a:solidFill>
                  <a:srgbClr val="FF0000"/>
                </a:solidFill>
              </a:rPr>
              <a:t>odelo </a:t>
            </a:r>
            <a:r>
              <a:rPr lang="es-419" sz="2800" b="1" dirty="0" smtClean="0">
                <a:solidFill>
                  <a:srgbClr val="FF0000"/>
                </a:solidFill>
              </a:rPr>
              <a:t>de datos estrella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016" y="1628800"/>
            <a:ext cx="6613376" cy="4872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2 Conector angular"/>
          <p:cNvCxnSpPr/>
          <p:nvPr/>
        </p:nvCxnSpPr>
        <p:spPr>
          <a:xfrm flipV="1">
            <a:off x="2483768" y="2348880"/>
            <a:ext cx="1728192" cy="936104"/>
          </a:xfrm>
          <a:prstGeom prst="bentConnector3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angular"/>
          <p:cNvCxnSpPr/>
          <p:nvPr/>
        </p:nvCxnSpPr>
        <p:spPr>
          <a:xfrm rot="10800000">
            <a:off x="4999112" y="2501280"/>
            <a:ext cx="2093168" cy="783705"/>
          </a:xfrm>
          <a:prstGeom prst="bentConnector3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587507" y="1196752"/>
            <a:ext cx="2064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b="1" dirty="0" smtClean="0">
                <a:solidFill>
                  <a:srgbClr val="FF0000"/>
                </a:solidFill>
              </a:rPr>
              <a:t>Tabla de Valores (Hechos)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876256" y="1311151"/>
            <a:ext cx="1285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887013" y="2420888"/>
            <a:ext cx="1285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75656" y="1340768"/>
            <a:ext cx="1285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563888" y="3780329"/>
            <a:ext cx="2064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b="1" dirty="0" smtClean="0">
                <a:solidFill>
                  <a:srgbClr val="FF0000"/>
                </a:solidFill>
              </a:rPr>
              <a:t>Tabla de Valores (Hechos)</a:t>
            </a:r>
            <a:endParaRPr lang="it-IT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599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usabilidad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55" y="1698111"/>
            <a:ext cx="7952985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a la derecha con bandas"/>
          <p:cNvSpPr/>
          <p:nvPr/>
        </p:nvSpPr>
        <p:spPr>
          <a:xfrm>
            <a:off x="4788024" y="2276872"/>
            <a:ext cx="368067" cy="494609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dirty="0" smtClean="0"/>
              <a:t>``</a:t>
            </a:r>
            <a:endParaRPr lang="it-IT" dirty="0"/>
          </a:p>
        </p:txBody>
      </p:sp>
      <p:sp>
        <p:nvSpPr>
          <p:cNvPr id="7" name="6 Flecha a la derecha con bandas"/>
          <p:cNvSpPr/>
          <p:nvPr/>
        </p:nvSpPr>
        <p:spPr>
          <a:xfrm rot="3897398">
            <a:off x="4525938" y="2959586"/>
            <a:ext cx="328347" cy="36293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21342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58980"/>
            <a:ext cx="7920880" cy="4884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flexibilidad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79018" y="608400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3NF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607210" y="508518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3NF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55976" y="454599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400" b="1" dirty="0" smtClean="0">
                <a:solidFill>
                  <a:srgbClr val="FF0000"/>
                </a:solidFill>
              </a:rPr>
              <a:t>Datos atomizados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66553" y="2113111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400" b="1" dirty="0" smtClean="0">
                <a:solidFill>
                  <a:srgbClr val="FF0000"/>
                </a:solidFill>
              </a:rPr>
              <a:t>Data Marts</a:t>
            </a:r>
            <a:endParaRPr lang="it-IT" sz="1400" b="1" dirty="0">
              <a:solidFill>
                <a:srgbClr val="FF0000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3203848" y="4766954"/>
            <a:ext cx="1152128" cy="462246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62654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4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M</a:t>
            </a:r>
            <a:r>
              <a:rPr lang="es-419" sz="2800" b="1" dirty="0" smtClean="0">
                <a:solidFill>
                  <a:srgbClr val="FF0000"/>
                </a:solidFill>
              </a:rPr>
              <a:t>odelo estrella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487016" y="1124744"/>
            <a:ext cx="6757392" cy="5376411"/>
            <a:chOff x="1487016" y="1124744"/>
            <a:chExt cx="6757392" cy="5376411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016" y="1628800"/>
              <a:ext cx="6613376" cy="487235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" name="2 Conector angular"/>
            <p:cNvCxnSpPr/>
            <p:nvPr/>
          </p:nvCxnSpPr>
          <p:spPr>
            <a:xfrm flipV="1">
              <a:off x="2483768" y="2348880"/>
              <a:ext cx="1728192" cy="936104"/>
            </a:xfrm>
            <a:prstGeom prst="bentConnector3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angular"/>
            <p:cNvCxnSpPr/>
            <p:nvPr/>
          </p:nvCxnSpPr>
          <p:spPr>
            <a:xfrm rot="10800000">
              <a:off x="4999112" y="2501280"/>
              <a:ext cx="2093168" cy="783705"/>
            </a:xfrm>
            <a:prstGeom prst="bentConnector3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10 CuadroTexto"/>
            <p:cNvSpPr txBox="1"/>
            <p:nvPr/>
          </p:nvSpPr>
          <p:spPr>
            <a:xfrm>
              <a:off x="3587507" y="1196752"/>
              <a:ext cx="20646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1600" b="1" dirty="0" smtClean="0">
                  <a:solidFill>
                    <a:srgbClr val="FF0000"/>
                  </a:solidFill>
                </a:rPr>
                <a:t>Tabla de Valores (Normalizada)</a:t>
              </a:r>
              <a:endParaRPr lang="it-IT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6804248" y="1124744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1200" b="1" dirty="0" smtClean="0">
                  <a:solidFill>
                    <a:srgbClr val="FF0000"/>
                  </a:solidFill>
                </a:rPr>
                <a:t>Tabla de Dimensiones</a:t>
              </a:r>
            </a:p>
            <a:p>
              <a:pPr algn="ctr"/>
              <a:r>
                <a:rPr lang="es-419" sz="1200" b="1" dirty="0" smtClean="0">
                  <a:solidFill>
                    <a:srgbClr val="FF0000"/>
                  </a:solidFill>
                </a:rPr>
                <a:t>Normalizada</a:t>
              </a:r>
              <a:endParaRPr lang="it-IT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563888" y="3780329"/>
              <a:ext cx="20646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1600" b="1" dirty="0" smtClean="0">
                  <a:solidFill>
                    <a:srgbClr val="FF0000"/>
                  </a:solidFill>
                </a:rPr>
                <a:t>Tabla de Valores (Normalizada)</a:t>
              </a:r>
              <a:endParaRPr lang="it-IT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6804248" y="3573016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1200" b="1" dirty="0" smtClean="0">
                  <a:solidFill>
                    <a:srgbClr val="FF0000"/>
                  </a:solidFill>
                </a:rPr>
                <a:t>Tabla de Dimensiones</a:t>
              </a:r>
            </a:p>
            <a:p>
              <a:pPr algn="ctr"/>
              <a:r>
                <a:rPr lang="es-419" sz="1200" b="1" dirty="0">
                  <a:solidFill>
                    <a:srgbClr val="FF0000"/>
                  </a:solidFill>
                </a:rPr>
                <a:t>N</a:t>
              </a:r>
              <a:r>
                <a:rPr lang="es-419" sz="1200" b="1" dirty="0" smtClean="0">
                  <a:solidFill>
                    <a:srgbClr val="FF0000"/>
                  </a:solidFill>
                </a:rPr>
                <a:t>ormalizada</a:t>
              </a:r>
              <a:endParaRPr lang="it-IT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1547664" y="1124744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1200" b="1" dirty="0" smtClean="0">
                  <a:solidFill>
                    <a:srgbClr val="FF0000"/>
                  </a:solidFill>
                </a:rPr>
                <a:t>Tabla de Dimensiones</a:t>
              </a:r>
            </a:p>
            <a:p>
              <a:pPr algn="ctr"/>
              <a:r>
                <a:rPr lang="es-419" sz="1200" b="1" dirty="0" smtClean="0">
                  <a:solidFill>
                    <a:srgbClr val="FF0000"/>
                  </a:solidFill>
                </a:rPr>
                <a:t>Normalizada</a:t>
              </a:r>
              <a:endParaRPr lang="it-IT" sz="1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43688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3" y="5073918"/>
            <a:ext cx="640871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4000" dirty="0" smtClean="0">
                <a:solidFill>
                  <a:srgbClr val="6699FF"/>
                </a:solidFill>
              </a:rPr>
              <a:t>III Parte</a:t>
            </a:r>
          </a:p>
          <a:p>
            <a:pPr algn="ctr"/>
            <a:r>
              <a:rPr lang="es-419" b="1" dirty="0">
                <a:solidFill>
                  <a:srgbClr val="FF0000"/>
                </a:solidFill>
              </a:rPr>
              <a:t>Metodología de </a:t>
            </a:r>
            <a:r>
              <a:rPr lang="es-419" b="1" dirty="0" smtClean="0">
                <a:solidFill>
                  <a:srgbClr val="FF0000"/>
                </a:solidFill>
              </a:rPr>
              <a:t>Ralph Kimball (Ciclo de Vida) para el diseño de Datawarehouses</a:t>
            </a:r>
            <a:endParaRPr lang="it-IT" sz="1600" dirty="0">
              <a:solidFill>
                <a:srgbClr val="6699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96752"/>
            <a:ext cx="2257425" cy="3067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D</a:t>
            </a:r>
            <a:r>
              <a:rPr lang="es-419" sz="2800" b="1" dirty="0" smtClean="0">
                <a:solidFill>
                  <a:srgbClr val="FF0000"/>
                </a:solidFill>
              </a:rPr>
              <a:t>imensiones y valores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696744" cy="5016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923928" y="1988840"/>
            <a:ext cx="2952328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394615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D</a:t>
            </a:r>
            <a:r>
              <a:rPr lang="es-419" sz="2800" b="1" dirty="0" smtClean="0">
                <a:solidFill>
                  <a:srgbClr val="FF0000"/>
                </a:solidFill>
              </a:rPr>
              <a:t>imensiones y valores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887294" cy="5035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043608" y="1556792"/>
            <a:ext cx="5472608" cy="50356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3 CuadroTexto"/>
          <p:cNvSpPr txBox="1"/>
          <p:nvPr/>
        </p:nvSpPr>
        <p:spPr>
          <a:xfrm>
            <a:off x="2509328" y="1196752"/>
            <a:ext cx="2566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Atributos y Jerarquias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076056" y="2348880"/>
            <a:ext cx="2854846" cy="18002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8 Conector angular"/>
          <p:cNvCxnSpPr/>
          <p:nvPr/>
        </p:nvCxnSpPr>
        <p:spPr>
          <a:xfrm rot="10800000">
            <a:off x="5940152" y="2636912"/>
            <a:ext cx="720080" cy="216024"/>
          </a:xfrm>
          <a:prstGeom prst="bentConnector3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5123261" y="3813024"/>
            <a:ext cx="1633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100" b="1" dirty="0" smtClean="0">
                <a:solidFill>
                  <a:srgbClr val="FF0000"/>
                </a:solidFill>
              </a:rPr>
              <a:t>@sum(sales$Amount)</a:t>
            </a:r>
            <a:endParaRPr lang="it-IT" sz="1100" b="1" dirty="0">
              <a:solidFill>
                <a:srgbClr val="FF0000"/>
              </a:solidFill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2195736" y="2204864"/>
            <a:ext cx="792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1187624" y="5805264"/>
            <a:ext cx="13217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2089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D</a:t>
            </a:r>
            <a:r>
              <a:rPr lang="es-419" sz="2800" b="1" dirty="0" smtClean="0">
                <a:solidFill>
                  <a:srgbClr val="FF0000"/>
                </a:solidFill>
              </a:rPr>
              <a:t>imensiones y valores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5958"/>
            <a:ext cx="6048672" cy="5031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2245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datawarehouse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55" y="1698111"/>
            <a:ext cx="7952985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8 Grupo"/>
          <p:cNvGrpSpPr/>
          <p:nvPr/>
        </p:nvGrpSpPr>
        <p:grpSpPr>
          <a:xfrm>
            <a:off x="5076056" y="770064"/>
            <a:ext cx="2880320" cy="1920027"/>
            <a:chOff x="1487016" y="1124744"/>
            <a:chExt cx="6757392" cy="5376411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016" y="1628800"/>
              <a:ext cx="6613376" cy="487235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10 Conector angular"/>
            <p:cNvCxnSpPr/>
            <p:nvPr/>
          </p:nvCxnSpPr>
          <p:spPr>
            <a:xfrm flipV="1">
              <a:off x="2483768" y="2348880"/>
              <a:ext cx="1728192" cy="936104"/>
            </a:xfrm>
            <a:prstGeom prst="bentConnector3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angular"/>
            <p:cNvCxnSpPr/>
            <p:nvPr/>
          </p:nvCxnSpPr>
          <p:spPr>
            <a:xfrm rot="10800000">
              <a:off x="4999112" y="2501280"/>
              <a:ext cx="2093168" cy="783705"/>
            </a:xfrm>
            <a:prstGeom prst="bentConnector3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12 CuadroTexto"/>
            <p:cNvSpPr txBox="1"/>
            <p:nvPr/>
          </p:nvSpPr>
          <p:spPr>
            <a:xfrm>
              <a:off x="3587508" y="1196753"/>
              <a:ext cx="2064614" cy="689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500" b="1" dirty="0" smtClean="0">
                  <a:solidFill>
                    <a:srgbClr val="FF0000"/>
                  </a:solidFill>
                </a:rPr>
                <a:t>Tabla de Valores (Normalizada)</a:t>
              </a:r>
              <a:endParaRPr lang="it-IT" sz="5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6804249" y="1124744"/>
              <a:ext cx="1440159" cy="517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300" b="1" dirty="0" smtClean="0">
                  <a:solidFill>
                    <a:srgbClr val="FF0000"/>
                  </a:solidFill>
                </a:rPr>
                <a:t>Tabla de Dimensiones</a:t>
              </a:r>
            </a:p>
            <a:p>
              <a:pPr algn="ctr"/>
              <a:r>
                <a:rPr lang="es-419" sz="300" b="1" dirty="0" smtClean="0">
                  <a:solidFill>
                    <a:srgbClr val="FF0000"/>
                  </a:solidFill>
                </a:rPr>
                <a:t>Normalizada</a:t>
              </a:r>
              <a:endParaRPr lang="it-IT" sz="3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3563888" y="3780329"/>
              <a:ext cx="2064614" cy="689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500" b="1" dirty="0" smtClean="0">
                  <a:solidFill>
                    <a:srgbClr val="FF0000"/>
                  </a:solidFill>
                </a:rPr>
                <a:t>Tabla de Valores (Normalizada)</a:t>
              </a:r>
              <a:endParaRPr lang="it-IT" sz="5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6804249" y="3573015"/>
              <a:ext cx="1440159" cy="517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300" b="1" dirty="0" smtClean="0">
                  <a:solidFill>
                    <a:srgbClr val="FF0000"/>
                  </a:solidFill>
                </a:rPr>
                <a:t>Tabla de Dimensiones</a:t>
              </a:r>
            </a:p>
            <a:p>
              <a:pPr algn="ctr"/>
              <a:r>
                <a:rPr lang="es-419" sz="300" b="1" dirty="0">
                  <a:solidFill>
                    <a:srgbClr val="FF0000"/>
                  </a:solidFill>
                </a:rPr>
                <a:t>N</a:t>
              </a:r>
              <a:r>
                <a:rPr lang="es-419" sz="300" b="1" dirty="0" smtClean="0">
                  <a:solidFill>
                    <a:srgbClr val="FF0000"/>
                  </a:solidFill>
                </a:rPr>
                <a:t>ormalizada</a:t>
              </a:r>
              <a:endParaRPr lang="it-IT" sz="3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547664" y="1124744"/>
              <a:ext cx="1440159" cy="517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419" sz="300" b="1" dirty="0" smtClean="0">
                  <a:solidFill>
                    <a:srgbClr val="FF0000"/>
                  </a:solidFill>
                </a:rPr>
                <a:t>Tabla de Dimensiones</a:t>
              </a:r>
            </a:p>
            <a:p>
              <a:pPr algn="ctr"/>
              <a:r>
                <a:rPr lang="es-419" sz="300" b="1" dirty="0" smtClean="0">
                  <a:solidFill>
                    <a:srgbClr val="FF0000"/>
                  </a:solidFill>
                </a:rPr>
                <a:t>Normalizada</a:t>
              </a:r>
              <a:endParaRPr lang="it-IT" sz="3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4 Flecha a la derecha con bandas"/>
          <p:cNvSpPr/>
          <p:nvPr/>
        </p:nvSpPr>
        <p:spPr>
          <a:xfrm rot="19081346">
            <a:off x="4484436" y="2221717"/>
            <a:ext cx="736528" cy="495219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19 CuadroTexto"/>
          <p:cNvSpPr txBox="1"/>
          <p:nvPr/>
        </p:nvSpPr>
        <p:spPr>
          <a:xfrm>
            <a:off x="6873652" y="1865149"/>
            <a:ext cx="1298748" cy="7848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419" sz="900" b="1" dirty="0" smtClean="0"/>
              <a:t>Asociación de objetos de datos en estructuras multidimensionales</a:t>
            </a:r>
          </a:p>
          <a:p>
            <a:pPr algn="ctr"/>
            <a:r>
              <a:rPr lang="es-419" sz="900" b="1" dirty="0" smtClean="0"/>
              <a:t>(asoc. </a:t>
            </a:r>
            <a:r>
              <a:rPr lang="es-419" sz="900" b="1" dirty="0"/>
              <a:t>d</a:t>
            </a:r>
            <a:r>
              <a:rPr lang="es-419" sz="900" b="1" dirty="0" smtClean="0"/>
              <a:t>e tablas)</a:t>
            </a:r>
            <a:endParaRPr lang="it-IT" sz="9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635896" y="2636912"/>
            <a:ext cx="864096" cy="33855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419" sz="800" b="1" dirty="0" smtClean="0"/>
              <a:t>Objetos de datos</a:t>
            </a:r>
            <a:endParaRPr lang="it-IT" sz="800" b="1" dirty="0"/>
          </a:p>
        </p:txBody>
      </p:sp>
    </p:spTree>
    <p:extLst>
      <p:ext uri="{BB962C8B-B14F-4D97-AF65-F5344CB8AC3E}">
        <p14:creationId xmlns:p14="http://schemas.microsoft.com/office/powerpoint/2010/main" val="36061735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datawarehouse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55" y="1698111"/>
            <a:ext cx="7952985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a la derecha con bandas"/>
          <p:cNvSpPr/>
          <p:nvPr/>
        </p:nvSpPr>
        <p:spPr>
          <a:xfrm>
            <a:off x="4555947" y="2276872"/>
            <a:ext cx="664125" cy="48463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2 CuadroTexto"/>
          <p:cNvSpPr txBox="1"/>
          <p:nvPr/>
        </p:nvSpPr>
        <p:spPr>
          <a:xfrm>
            <a:off x="4770607" y="1380733"/>
            <a:ext cx="1440160" cy="70788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419" sz="1000" b="1" dirty="0" smtClean="0"/>
              <a:t>Implementación de cubos o datamarts</a:t>
            </a:r>
          </a:p>
          <a:p>
            <a:pPr algn="ctr"/>
            <a:r>
              <a:rPr lang="es-419" sz="1000" b="1" dirty="0" smtClean="0"/>
              <a:t>(estructuras multidimensionales)</a:t>
            </a:r>
            <a:endParaRPr lang="it-IT" sz="1000" b="1" dirty="0"/>
          </a:p>
        </p:txBody>
      </p:sp>
    </p:spTree>
    <p:extLst>
      <p:ext uri="{BB962C8B-B14F-4D97-AF65-F5344CB8AC3E}">
        <p14:creationId xmlns:p14="http://schemas.microsoft.com/office/powerpoint/2010/main" val="8422307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Ciclo 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67544" y="1591047"/>
            <a:ext cx="8280920" cy="470898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419" sz="2000" dirty="0" smtClean="0"/>
              <a:t>Recomendaciones de R.Kimball para la implementación de sistemas DW:</a:t>
            </a:r>
          </a:p>
          <a:p>
            <a:pPr algn="just"/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Seguir una metodologia </a:t>
            </a:r>
            <a:r>
              <a:rPr lang="es-419" sz="2000" dirty="0" smtClean="0"/>
              <a:t>probada.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Comprender con mucha claridad los requerimientos del </a:t>
            </a:r>
            <a:r>
              <a:rPr lang="es-419" sz="2000" dirty="0" smtClean="0"/>
              <a:t>negocio.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Diseñar las areas de datos del DW de modo de hacerlo flexible, reusable y con alto nivel de performance.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Implementar en forma rapida y progresiva incrementos  basados en procesos de negocios que conforman la matriz de datos </a:t>
            </a:r>
            <a:r>
              <a:rPr lang="es-419" sz="2000" dirty="0" smtClean="0"/>
              <a:t>empresariales.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Diseñar una arquitectura DW que responda a los procesos del negocio, a los volumenes de datos y a la infraestructura de TI.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Construir la solucion ETL con componentes </a:t>
            </a:r>
            <a:r>
              <a:rPr lang="es-419" sz="2000" dirty="0" smtClean="0"/>
              <a:t>estandars.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Entregar una solución </a:t>
            </a:r>
            <a:r>
              <a:rPr lang="es-419" sz="2000" dirty="0" smtClean="0"/>
              <a:t>completa.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8796042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Ciclo 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1" y="1772816"/>
            <a:ext cx="887498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436096" y="450912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Rectángulo"/>
          <p:cNvSpPr/>
          <p:nvPr/>
        </p:nvSpPr>
        <p:spPr>
          <a:xfrm>
            <a:off x="540138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13 Rectángulo"/>
          <p:cNvSpPr/>
          <p:nvPr/>
        </p:nvSpPr>
        <p:spPr>
          <a:xfrm>
            <a:off x="676312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647" y="836712"/>
            <a:ext cx="2346703" cy="1305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50" y="3017251"/>
            <a:ext cx="3619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182" y="3033114"/>
            <a:ext cx="426145" cy="3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80" y="5157192"/>
            <a:ext cx="346137" cy="34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311" y="5197772"/>
            <a:ext cx="313881" cy="29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64460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4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3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Ciclo 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1" y="1772816"/>
            <a:ext cx="887498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515" y="4077072"/>
            <a:ext cx="2976957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680" y="2672084"/>
            <a:ext cx="2154177" cy="2270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223" y="1963521"/>
            <a:ext cx="3187126" cy="1825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/>
          <p:cNvSpPr/>
          <p:nvPr/>
        </p:nvSpPr>
        <p:spPr>
          <a:xfrm rot="19694931">
            <a:off x="5242376" y="3363409"/>
            <a:ext cx="680343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16 Flecha derecha"/>
          <p:cNvSpPr/>
          <p:nvPr/>
        </p:nvSpPr>
        <p:spPr>
          <a:xfrm rot="1941381">
            <a:off x="5160861" y="4027282"/>
            <a:ext cx="680343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3453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Ciclo 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87038"/>
            <a:ext cx="3493278" cy="2554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55118"/>
            <a:ext cx="521017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/>
          <p:cNvSpPr/>
          <p:nvPr/>
        </p:nvSpPr>
        <p:spPr>
          <a:xfrm>
            <a:off x="5317678" y="2564904"/>
            <a:ext cx="334441" cy="194421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4232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V</a:t>
            </a:r>
            <a:r>
              <a:rPr lang="es-419" sz="2800" b="1" dirty="0" smtClean="0">
                <a:solidFill>
                  <a:srgbClr val="FF0000"/>
                </a:solidFill>
              </a:rPr>
              <a:t>ias paralelas para el diseÑo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1" y="1772816"/>
            <a:ext cx="887498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a la derecha con bandas"/>
          <p:cNvSpPr/>
          <p:nvPr/>
        </p:nvSpPr>
        <p:spPr>
          <a:xfrm>
            <a:off x="2483768" y="2420888"/>
            <a:ext cx="288032" cy="48463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Flecha a la derecha con bandas"/>
          <p:cNvSpPr/>
          <p:nvPr/>
        </p:nvSpPr>
        <p:spPr>
          <a:xfrm>
            <a:off x="2483768" y="3448424"/>
            <a:ext cx="288032" cy="48463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10 Flecha a la derecha con bandas"/>
          <p:cNvSpPr/>
          <p:nvPr/>
        </p:nvSpPr>
        <p:spPr>
          <a:xfrm>
            <a:off x="2483768" y="4528544"/>
            <a:ext cx="288032" cy="48463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637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7317</TotalTime>
  <Words>492</Words>
  <Application>Microsoft Office PowerPoint</Application>
  <PresentationFormat>Presentación en pantalla (4:3)</PresentationFormat>
  <Paragraphs>111</Paragraphs>
  <Slides>23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181</cp:revision>
  <dcterms:created xsi:type="dcterms:W3CDTF">2015-03-20T20:20:12Z</dcterms:created>
  <dcterms:modified xsi:type="dcterms:W3CDTF">2015-05-09T23:59:36Z</dcterms:modified>
</cp:coreProperties>
</file>